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663" r:id="rId3"/>
    <p:sldId id="664" r:id="rId4"/>
    <p:sldId id="641" r:id="rId5"/>
    <p:sldId id="659" r:id="rId6"/>
    <p:sldId id="660" r:id="rId7"/>
    <p:sldId id="661" r:id="rId8"/>
    <p:sldId id="620" r:id="rId9"/>
    <p:sldId id="655" r:id="rId10"/>
    <p:sldId id="653" r:id="rId11"/>
    <p:sldId id="622" r:id="rId12"/>
    <p:sldId id="666" r:id="rId13"/>
    <p:sldId id="667" r:id="rId14"/>
    <p:sldId id="668" r:id="rId15"/>
    <p:sldId id="669" r:id="rId16"/>
    <p:sldId id="623" r:id="rId17"/>
    <p:sldId id="665" r:id="rId18"/>
    <p:sldId id="670" r:id="rId19"/>
    <p:sldId id="675" r:id="rId20"/>
    <p:sldId id="676" r:id="rId21"/>
    <p:sldId id="662" r:id="rId22"/>
    <p:sldId id="625" r:id="rId23"/>
    <p:sldId id="656" r:id="rId24"/>
    <p:sldId id="671" r:id="rId25"/>
    <p:sldId id="657" r:id="rId26"/>
    <p:sldId id="646" r:id="rId27"/>
    <p:sldId id="658" r:id="rId28"/>
    <p:sldId id="654" r:id="rId29"/>
    <p:sldId id="672" r:id="rId30"/>
    <p:sldId id="673" r:id="rId31"/>
    <p:sldId id="674" r:id="rId32"/>
    <p:sldId id="643" r:id="rId33"/>
    <p:sldId id="642" r:id="rId34"/>
    <p:sldId id="644" r:id="rId35"/>
    <p:sldId id="647" r:id="rId36"/>
    <p:sldId id="649" r:id="rId37"/>
    <p:sldId id="645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286" autoAdjust="0"/>
  </p:normalViewPr>
  <p:slideViewPr>
    <p:cSldViewPr snapToGrid="0">
      <p:cViewPr varScale="1">
        <p:scale>
          <a:sx n="132" d="100"/>
          <a:sy n="132" d="100"/>
        </p:scale>
        <p:origin x="132" y="12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infopub.co.kr/index.asp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3384" y="1423057"/>
            <a:ext cx="736611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2021 2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학기</a:t>
            </a:r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인공지능응용프로그래밍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텐서플로기반딥러닝프로그래밍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8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84474" y="2657498"/>
            <a:ext cx="4023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Pandas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1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 형식의 데이터나 다양한 형태의 테이블를 처리하기 위한 라이브러리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2010</a:t>
            </a:r>
            <a:r>
              <a:rPr lang="ko-KR" altLang="en-US" dirty="0" smtClean="0"/>
              <a:t>년부터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여명의 기여자가 활동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 자료 구조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시리지와</a:t>
            </a:r>
            <a:r>
              <a:rPr lang="ko-KR" altLang="en-US" dirty="0" smtClean="0"/>
              <a:t> 데이터프레임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95" y="2895025"/>
            <a:ext cx="6030003" cy="327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홈페이지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pandas.pydata.org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" y="1646349"/>
            <a:ext cx="3769896" cy="3685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59" y="2634240"/>
            <a:ext cx="4359094" cy="3397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7791" y="3538331"/>
            <a:ext cx="752409" cy="16896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03559" y="3968068"/>
            <a:ext cx="752409" cy="15667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00200" y="3627783"/>
            <a:ext cx="2803359" cy="34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pd.DataFrame</a:t>
            </a:r>
            <a:endParaRPr lang="en-US" altLang="ko-KR" dirty="0" smtClean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데이터 타입을 참고하여 만든 것이 바로 </a:t>
            </a:r>
            <a:r>
              <a:rPr lang="en-US" altLang="ko-KR" dirty="0"/>
              <a:t>pandas </a:t>
            </a:r>
            <a:r>
              <a:rPr lang="en-US" altLang="ko-KR" dirty="0" err="1" smtClean="0"/>
              <a:t>DataFrame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 형태의 자료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행과 열을 인덱스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와 칼럼</a:t>
            </a:r>
            <a:r>
              <a:rPr lang="en-US" altLang="ko-KR" dirty="0" smtClean="0"/>
              <a:t>(columns)</a:t>
            </a:r>
            <a:r>
              <a:rPr lang="ko-KR" altLang="en-US" dirty="0" smtClean="0"/>
              <a:t>으로 구분</a:t>
            </a:r>
            <a:endParaRPr lang="en-US" altLang="ko-KR" dirty="0"/>
          </a:p>
        </p:txBody>
      </p:sp>
      <p:pic>
        <p:nvPicPr>
          <p:cNvPr id="2052" name="Picture 4" descr="https://t1.daumcdn.net/cfile/tistory/99548B3F5AB4A9F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09" y="2950975"/>
            <a:ext cx="6905298" cy="25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91520" y="3170194"/>
            <a:ext cx="6622087" cy="18540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8547" y="3389413"/>
            <a:ext cx="214360" cy="222282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시리즈의 모임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인덱스와 칼럼</a:t>
            </a:r>
            <a:endParaRPr lang="ko-KR" altLang="en-US" dirty="0"/>
          </a:p>
        </p:txBody>
      </p:sp>
      <p:pic>
        <p:nvPicPr>
          <p:cNvPr id="5" name="Picture 2" descr="Series vs DataFr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27" y="1193960"/>
            <a:ext cx="3687417" cy="14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edia.geeksforgeeks.org/wp-content/uploads/finallpand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41" y="2793678"/>
            <a:ext cx="5603321" cy="34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4634" y="4588778"/>
            <a:ext cx="65114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index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21-2-pandas_dataframe.ipynb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일차 함수관계 식 찾기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선형회귀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48" y="1921044"/>
            <a:ext cx="6305526" cy="26863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7882" y="4675736"/>
            <a:ext cx="252986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y = ax + b</a:t>
            </a:r>
            <a:endParaRPr lang="ko-KR" altLang="en-US" sz="3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5513" y="5428032"/>
            <a:ext cx="268592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기울기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(weights)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절편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(bias)</a:t>
            </a:r>
            <a:endParaRPr lang="ko-KR" altLang="en-US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일차 함수관계 식 찾기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21-3-linear-regression.ipynb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2" y="1906186"/>
            <a:ext cx="5516818" cy="47114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83" y="1109231"/>
            <a:ext cx="4552009" cy="1939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6152" y="5138314"/>
            <a:ext cx="252665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y = 1x + 1</a:t>
            </a:r>
            <a:endParaRPr lang="ko-KR" altLang="en-US" sz="3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3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선형회귀</a:t>
            </a:r>
            <a:r>
              <a:rPr lang="ko-KR" altLang="en-US" dirty="0" smtClean="0"/>
              <a:t> 모델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19" y="2264664"/>
            <a:ext cx="7543743" cy="3831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6202" y="1358421"/>
            <a:ext cx="252986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y = ax + b</a:t>
            </a:r>
            <a:endParaRPr lang="ko-KR" altLang="en-US" sz="3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8446" y="1422804"/>
            <a:ext cx="268592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기울기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(weights)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b: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절편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(bias)</a:t>
            </a:r>
            <a:endParaRPr lang="ko-KR" altLang="en-US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6166" y="4180472"/>
            <a:ext cx="252665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y = </a:t>
            </a:r>
            <a:r>
              <a:rPr lang="en-US" altLang="ko-KR" sz="3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en-US" altLang="ko-KR" sz="3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x + </a:t>
            </a:r>
            <a:r>
              <a:rPr lang="en-US" altLang="ko-KR" sz="3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endParaRPr lang="ko-KR" altLang="en-US" sz="3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선형회귀</a:t>
            </a:r>
            <a:r>
              <a:rPr lang="ko-KR" altLang="en-US" dirty="0" smtClean="0"/>
              <a:t> 모델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reshape(1, 1)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열로 모양 변환</a:t>
            </a:r>
            <a:endParaRPr lang="en-US" altLang="ko-KR" dirty="0" smtClean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reshape</a:t>
            </a:r>
            <a:r>
              <a:rPr lang="en-US" altLang="ko-KR" dirty="0" smtClean="0"/>
              <a:t>(-1</a:t>
            </a:r>
            <a:r>
              <a:rPr lang="en-US" altLang="ko-KR" dirty="0"/>
              <a:t>, 1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알아서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행 </a:t>
            </a:r>
            <a:r>
              <a:rPr lang="en-US" altLang="ko-KR" dirty="0"/>
              <a:t>1</a:t>
            </a:r>
            <a:r>
              <a:rPr lang="ko-KR" altLang="en-US" dirty="0"/>
              <a:t>열로 모양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예측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lr.predict</a:t>
            </a:r>
            <a:r>
              <a:rPr lang="en-US" altLang="ko-KR" dirty="0" smtClean="0"/>
              <a:t>(2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_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_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_</a:t>
            </a:r>
            <a:r>
              <a:rPr lang="ko-KR" altLang="en-US" dirty="0"/>
              <a:t>행렬</a:t>
            </a:r>
            <a:r>
              <a:rPr lang="en-US" altLang="ko-KR" dirty="0" smtClean="0"/>
              <a:t>_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151" y="991578"/>
            <a:ext cx="3968618" cy="5439949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5633762" y="3818965"/>
            <a:ext cx="677797" cy="1731981"/>
          </a:xfrm>
          <a:custGeom>
            <a:avLst/>
            <a:gdLst>
              <a:gd name="connsiteX0" fmla="*/ 0 w 677797"/>
              <a:gd name="connsiteY0" fmla="*/ 0 h 1731981"/>
              <a:gd name="connsiteX1" fmla="*/ 677732 w 677797"/>
              <a:gd name="connsiteY1" fmla="*/ 1000461 h 1731981"/>
              <a:gd name="connsiteX2" fmla="*/ 32273 w 677797"/>
              <a:gd name="connsiteY2" fmla="*/ 1731981 h 173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797" h="1731981">
                <a:moveTo>
                  <a:pt x="0" y="0"/>
                </a:moveTo>
                <a:cubicBezTo>
                  <a:pt x="336176" y="355899"/>
                  <a:pt x="672353" y="711798"/>
                  <a:pt x="677732" y="1000461"/>
                </a:cubicBezTo>
                <a:cubicBezTo>
                  <a:pt x="683111" y="1289124"/>
                  <a:pt x="357692" y="1510552"/>
                  <a:pt x="32273" y="173198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3" y="2000273"/>
            <a:ext cx="6904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머신러닝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개요와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50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57716" y="1248246"/>
            <a:ext cx="432682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분류 규현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붓꽃 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iris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KNN</a:t>
            </a: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SVM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32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 분류 개요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붓꽃의 품종 판별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(classification)</a:t>
            </a:r>
          </a:p>
          <a:p>
            <a:pPr lvl="2"/>
            <a:r>
              <a:rPr lang="en-US" altLang="ko-KR" dirty="0" smtClean="0"/>
              <a:t># of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classes = 3</a:t>
            </a:r>
          </a:p>
          <a:p>
            <a:pPr lvl="3"/>
            <a:r>
              <a:rPr lang="en-US" altLang="ko-KR" dirty="0" err="1" smtClean="0"/>
              <a:t>Setosa</a:t>
            </a:r>
            <a:r>
              <a:rPr lang="en-US" altLang="ko-KR" dirty="0" smtClean="0"/>
              <a:t>, versicolor, </a:t>
            </a:r>
            <a:r>
              <a:rPr lang="en-US" altLang="ko-KR" dirty="0" err="1" smtClean="0"/>
              <a:t>virginica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54" y="3268645"/>
            <a:ext cx="6799696" cy="22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레이블과 특징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꽃잎과 꽃받침의 너비와 길이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</a:p>
          <a:p>
            <a:r>
              <a:rPr lang="ko-KR" altLang="en-US" dirty="0" smtClean="0"/>
              <a:t>레이블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개의 붓꽃 중 하나</a:t>
            </a:r>
            <a:endParaRPr lang="ko-KR" altLang="en-US" dirty="0"/>
          </a:p>
        </p:txBody>
      </p:sp>
      <p:pic>
        <p:nvPicPr>
          <p:cNvPr id="5" name="Picture 4" descr="Iris Species Classification — Machine Learning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98" y="2700368"/>
            <a:ext cx="6673175" cy="298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65" y="5467141"/>
            <a:ext cx="135485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꽃잎  꽃받침</a:t>
            </a:r>
          </a:p>
        </p:txBody>
      </p:sp>
    </p:spTree>
    <p:extLst>
      <p:ext uri="{BB962C8B-B14F-4D97-AF65-F5344CB8AC3E}">
        <p14:creationId xmlns:p14="http://schemas.microsoft.com/office/powerpoint/2010/main" val="9845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datasets.load_iris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sklearn.utils.Bunch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파이썬의</a:t>
            </a:r>
            <a:r>
              <a:rPr lang="ko-KR" altLang="en-US" dirty="0" smtClean="0"/>
              <a:t> 사전과 유사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96" y="1878940"/>
            <a:ext cx="5427673" cy="25791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96" y="4484285"/>
            <a:ext cx="5813947" cy="23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 </a:t>
            </a:r>
            <a:r>
              <a:rPr lang="en-US" altLang="ko-KR" dirty="0" smtClean="0"/>
              <a:t>DESCR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iris[‘DESCR’]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881990" y="1024682"/>
            <a:ext cx="4878306" cy="5663851"/>
            <a:chOff x="2419409" y="1024682"/>
            <a:chExt cx="4878306" cy="56638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409" y="1024682"/>
              <a:ext cx="4878306" cy="45302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409" y="5556069"/>
              <a:ext cx="4878306" cy="1132464"/>
            </a:xfrm>
            <a:prstGeom prst="rect">
              <a:avLst/>
            </a:prstGeom>
          </p:spPr>
        </p:pic>
      </p:grpSp>
      <p:cxnSp>
        <p:nvCxnSpPr>
          <p:cNvPr id="7" name="직선 화살표 연결선 6"/>
          <p:cNvCxnSpPr/>
          <p:nvPr/>
        </p:nvCxnSpPr>
        <p:spPr>
          <a:xfrm flipH="1">
            <a:off x="4826205" y="3201366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42229" y="3068143"/>
            <a:ext cx="15121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dirty="0"/>
              <a:t>세 개의 부류</a:t>
            </a:r>
            <a:endParaRPr 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09065" y="2530616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80523" y="2400068"/>
            <a:ext cx="213391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dirty="0"/>
              <a:t>네 개의 특징</a:t>
            </a:r>
            <a:r>
              <a:rPr lang="en-US" altLang="ko-KR" sz="1600" dirty="0"/>
              <a:t>(feature)</a:t>
            </a:r>
            <a:endParaRPr 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609065" y="1713488"/>
            <a:ext cx="216024" cy="24891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0524" y="1549911"/>
            <a:ext cx="15121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en-US" altLang="ko-KR" sz="1600" dirty="0"/>
              <a:t>150</a:t>
            </a:r>
            <a:r>
              <a:rPr lang="ko-KR" altLang="en-US" sz="1600" dirty="0"/>
              <a:t>개의 샘플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7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 분류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Iri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28" y="1281823"/>
            <a:ext cx="6634367" cy="497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공간에서의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2" y="1835280"/>
            <a:ext cx="7496663" cy="39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KNN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 </a:t>
            </a:r>
            <a:r>
              <a:rPr lang="ko-KR" altLang="en-US" dirty="0" err="1"/>
              <a:t>최근접</a:t>
            </a:r>
            <a:r>
              <a:rPr lang="ko-KR" altLang="en-US" dirty="0"/>
              <a:t> 이웃</a:t>
            </a:r>
            <a:r>
              <a:rPr lang="en-US" altLang="ko-KR" dirty="0"/>
              <a:t>(KNN) </a:t>
            </a:r>
            <a:r>
              <a:rPr lang="ko-KR" altLang="en-US" dirty="0"/>
              <a:t>알고리즘</a:t>
            </a:r>
          </a:p>
          <a:p>
            <a:pPr lvl="1"/>
            <a:r>
              <a:rPr lang="ko-KR" altLang="en-US" dirty="0" smtClean="0"/>
              <a:t>근접 </a:t>
            </a:r>
            <a:r>
              <a:rPr lang="ko-KR" altLang="en-US" dirty="0"/>
              <a:t>이웃 알고리즘</a:t>
            </a:r>
            <a:r>
              <a:rPr lang="en-US" altLang="ko-KR" dirty="0"/>
              <a:t>(K-Nearest Neighbors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정답이 </a:t>
            </a:r>
            <a:r>
              <a:rPr lang="ko-KR" altLang="en-US" dirty="0"/>
              <a:t>있는 지도 학습에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</a:t>
            </a:r>
            <a:r>
              <a:rPr lang="ko-KR" altLang="en-US" dirty="0"/>
              <a:t>간단한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회귀와 </a:t>
            </a:r>
            <a:r>
              <a:rPr lang="ko-KR" altLang="en-US" dirty="0"/>
              <a:t>분류에 모두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입력 자료에 대해 주위에 가장 많은 유형으로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알고리즘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ko-KR" altLang="en-US" dirty="0"/>
              <a:t>훈련 데이터에서 클래스 </a:t>
            </a:r>
            <a:r>
              <a:rPr lang="en-US" altLang="ko-KR" dirty="0"/>
              <a:t>A</a:t>
            </a:r>
            <a:r>
              <a:rPr lang="ko-KR" altLang="en-US" dirty="0"/>
              <a:t>에 속하는 것은 붉은 </a:t>
            </a:r>
            <a:r>
              <a:rPr lang="ko-KR" altLang="en-US" dirty="0" smtClean="0"/>
              <a:t>별표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</a:t>
            </a:r>
            <a:r>
              <a:rPr lang="en-US" altLang="ko-KR" dirty="0"/>
              <a:t>B</a:t>
            </a:r>
            <a:r>
              <a:rPr lang="ko-KR" altLang="en-US" dirty="0"/>
              <a:t>는 녹색 </a:t>
            </a:r>
            <a:r>
              <a:rPr lang="ko-KR" altLang="en-US" dirty="0" smtClean="0"/>
              <a:t>삼각형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중앙 부근에 위치한 새로운 데이터 </a:t>
            </a:r>
            <a:r>
              <a:rPr lang="en-US" altLang="ko-KR" dirty="0"/>
              <a:t>?</a:t>
            </a:r>
            <a:r>
              <a:rPr lang="ko-KR" altLang="en-US" dirty="0"/>
              <a:t>는 별표와 삼각형 중 무엇으로 분류해야 할까</a:t>
            </a:r>
            <a:r>
              <a:rPr lang="en-US" altLang="ko-KR" dirty="0"/>
              <a:t>?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3820333"/>
            <a:ext cx="33813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IRIS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21-4-iris-classification.ipynb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EDA(Exploratory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Analysis): </a:t>
            </a:r>
            <a:r>
              <a:rPr lang="ko-KR" altLang="en-US" dirty="0" smtClean="0"/>
              <a:t>탐색적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자기주도학습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존 </a:t>
            </a:r>
            <a:r>
              <a:rPr lang="ko-KR" altLang="en-US" dirty="0" err="1"/>
              <a:t>튜키라는</a:t>
            </a:r>
            <a:r>
              <a:rPr lang="ko-KR" altLang="en-US" dirty="0"/>
              <a:t> 미국의 저명한 통계학자가 창안한 자료 분석 </a:t>
            </a:r>
            <a:r>
              <a:rPr lang="ko-KR" altLang="en-US" dirty="0" smtClean="0"/>
              <a:t>방법론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주어진 </a:t>
            </a:r>
            <a:r>
              <a:rPr lang="ko-KR" altLang="en-US" dirty="0"/>
              <a:t>자료만 가지고도 충분한 정보를 찾을 수 있도록 여러가지 탐색적 자료 분석 방법을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박스플롯</a:t>
            </a:r>
            <a:r>
              <a:rPr lang="ko-KR" altLang="en-US" dirty="0" smtClean="0"/>
              <a:t> 다양한 시각화 도구로 자료에 </a:t>
            </a:r>
            <a:r>
              <a:rPr lang="ko-KR" altLang="en-US" dirty="0"/>
              <a:t>대한 충분한 이해를 한 후에 모형 적합 등의 좀 더 정교한 모형을 </a:t>
            </a:r>
            <a:r>
              <a:rPr lang="ko-KR" altLang="en-US" dirty="0" smtClean="0"/>
              <a:t>개발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Seaborn</a:t>
            </a:r>
            <a:r>
              <a:rPr lang="en-US" altLang="ko-KR" dirty="0"/>
              <a:t> KDE(Kernel Density </a:t>
            </a:r>
            <a:r>
              <a:rPr lang="en-US" altLang="ko-KR" dirty="0" smtClean="0"/>
              <a:t>Estimator)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650920" cy="5151503"/>
          </a:xfrm>
        </p:spPr>
        <p:txBody>
          <a:bodyPr/>
          <a:lstStyle/>
          <a:p>
            <a:r>
              <a:rPr lang="ko-KR" altLang="en-US" dirty="0" err="1" smtClean="0"/>
              <a:t>시각화도구</a:t>
            </a:r>
            <a:endParaRPr lang="en-US" altLang="ko-KR" dirty="0"/>
          </a:p>
          <a:p>
            <a:pPr lvl="1"/>
            <a:r>
              <a:rPr lang="en-US" altLang="ko-KR" dirty="0" err="1" smtClean="0"/>
              <a:t>Seaborn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커널 </a:t>
            </a:r>
            <a:r>
              <a:rPr lang="ko-KR" altLang="en-US" dirty="0"/>
              <a:t>밀도 추정</a:t>
            </a:r>
            <a:r>
              <a:rPr lang="en-US" altLang="ko-KR" dirty="0"/>
              <a:t>(</a:t>
            </a:r>
            <a:r>
              <a:rPr lang="en-US" altLang="ko-KR" dirty="0" smtClean="0"/>
              <a:t>KDE) </a:t>
            </a:r>
            <a:r>
              <a:rPr lang="ko-KR" altLang="en-US" dirty="0" smtClean="0"/>
              <a:t>플롯</a:t>
            </a:r>
            <a:endParaRPr lang="en-US" altLang="ko-KR" dirty="0" smtClean="0"/>
          </a:p>
          <a:p>
            <a:pPr lvl="2"/>
            <a:r>
              <a:rPr lang="ko-KR" altLang="en-US" dirty="0"/>
              <a:t>데이터의 분포를 </a:t>
            </a:r>
            <a:r>
              <a:rPr lang="ko-KR" altLang="en-US" dirty="0" smtClean="0"/>
              <a:t>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비교해 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39" y="1071231"/>
            <a:ext cx="5815692" cy="56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회귀와 분류</a:t>
            </a:r>
            <a:endParaRPr lang="en-US" altLang="ko-KR" dirty="0" smtClean="0"/>
          </a:p>
          <a:p>
            <a:r>
              <a:rPr lang="ko-KR" altLang="en-US" dirty="0" smtClean="0"/>
              <a:t>회귀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회귀 </a:t>
            </a:r>
            <a:endParaRPr lang="en-US" altLang="ko-KR" dirty="0" smtClean="0"/>
          </a:p>
          <a:p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KNN</a:t>
            </a:r>
          </a:p>
          <a:p>
            <a:pPr lvl="1"/>
            <a:r>
              <a:rPr lang="en-US" altLang="ko-KR" dirty="0" smtClean="0"/>
              <a:t>SVM</a:t>
            </a:r>
          </a:p>
          <a:p>
            <a:endParaRPr lang="ko-KR" altLang="en-US" dirty="0"/>
          </a:p>
        </p:txBody>
      </p:sp>
      <p:pic>
        <p:nvPicPr>
          <p:cNvPr id="5" name="Picture 2" descr="https://mblogthumb-phinf.pstatic.net/MjAxOTA4MTNfMjEw/MDAxNTY1NjI0MDM4NzU5.gipXXlssyqZ_eIugsfoCDHK91gxUDZd-mgYGhPF1dowg.kfK2-x7iE0amYCcGn_CZI7wpIgK7mrux0ZcNpXliUygg.PNG.pwj6971/20190813_%EC%9D%B8%EA%B3%B5%EC%A7%80%EB%8A%A5%EC%9D%98%EA%B0%9C%EB%85%90%EB%8F%84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60" y="2751177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자기주도학습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자료</a:t>
            </a:r>
            <a:endParaRPr lang="en-US" altLang="ko-KR" dirty="0" smtClean="0"/>
          </a:p>
          <a:p>
            <a:pPr lvl="1"/>
            <a:r>
              <a:rPr lang="en-US" altLang="ko-KR" dirty="0"/>
              <a:t>[02</a:t>
            </a:r>
            <a:r>
              <a:rPr lang="ko-KR" altLang="en-US" dirty="0"/>
              <a:t>주 자기주도학습</a:t>
            </a:r>
            <a:r>
              <a:rPr lang="en-US" altLang="ko-KR" dirty="0"/>
              <a:t>] </a:t>
            </a:r>
            <a:r>
              <a:rPr lang="ko-KR" altLang="en-US" dirty="0"/>
              <a:t>구글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개요와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pptx</a:t>
            </a:r>
            <a:endParaRPr lang="en-US" altLang="ko-KR" dirty="0" smtClean="0"/>
          </a:p>
          <a:p>
            <a:pPr lvl="1"/>
            <a:r>
              <a:rPr lang="en-US" altLang="ko-KR" dirty="0"/>
              <a:t>[03</a:t>
            </a:r>
            <a:r>
              <a:rPr lang="ko-KR" altLang="en-US" dirty="0"/>
              <a:t>주 자기주도학습</a:t>
            </a:r>
            <a:r>
              <a:rPr lang="en-US" altLang="ko-KR" dirty="0"/>
              <a:t>] </a:t>
            </a:r>
            <a:r>
              <a:rPr lang="ko-KR" altLang="en-US" dirty="0"/>
              <a:t>구글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 smtClean="0"/>
              <a:t>고급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pptx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4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데이터와 테스트 데이터 분리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8553" y="1006523"/>
            <a:ext cx="86608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'sepal_length'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petal_width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                 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test_size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                  shuffle=</a:t>
            </a:r>
            <a:r>
              <a:rPr lang="en-US" altLang="ko-KR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                 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X_train.shape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y_train.shape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X_test.shape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y_test.shape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3" y="4138240"/>
            <a:ext cx="4061072" cy="2468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10" y="4138240"/>
            <a:ext cx="3682651" cy="17744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3641" y="4486284"/>
            <a:ext cx="3195021" cy="212019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315692" y="2558260"/>
            <a:ext cx="493437" cy="183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141022" y="4490483"/>
            <a:ext cx="463252" cy="211599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51763" y="2558260"/>
            <a:ext cx="3946147" cy="168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Knn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6614" y="1717745"/>
            <a:ext cx="77247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KNeighborsClassifier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sklearn.metrics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 학습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n_neighbors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knn.fit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예측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knn.predict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예측값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정답 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].values)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성능 평가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knn_acc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"Accuracy: %.4f"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knn_acc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KNN</a:t>
            </a:r>
            <a:r>
              <a:rPr lang="ko-KR" altLang="en-US" dirty="0" smtClean="0"/>
              <a:t>을 사용한 붓꽃 분류 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1024" y="958644"/>
            <a:ext cx="770717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KNN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을 적용한 붓꽃 분류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KNeighborsClassifier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sklearn.metrics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datasets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1.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준비와 전처리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iris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datasets.load_iris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데이터프레임 생성과 열 지정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(iris[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'data'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], columns=iris[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feature_names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df.columns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sepal_length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sepal_width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petal_length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petal_width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 = iris[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중복 데이터 제거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df.drop_duplicates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2.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학습 데이터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 준비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'sepal_length'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petal_width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'Target</a:t>
            </a:r>
            <a:r>
              <a:rPr lang="en-US" altLang="ko-KR" sz="105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test_size</a:t>
            </a:r>
            <a:r>
              <a:rPr lang="en-US" altLang="ko-KR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                  shuffle=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ko-KR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3.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모델 학습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n_neighbors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knn.fit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4.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knn.predict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예측값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정답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].values)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5.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성능 평가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knn_acc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y_knn_pred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"Accuracy: %.4f"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knn_acc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SVM</a:t>
            </a:r>
            <a:r>
              <a:rPr lang="en-US" altLang="ko-KR" dirty="0"/>
              <a:t>: Support Vector </a:t>
            </a:r>
            <a:r>
              <a:rPr lang="en-US" altLang="ko-KR" dirty="0" smtClean="0"/>
              <a:t>Machine</a:t>
            </a:r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분류 사이의 거리인 마진</a:t>
            </a:r>
            <a:r>
              <a:rPr lang="en-US" altLang="ko-KR" dirty="0"/>
              <a:t>(margin)</a:t>
            </a:r>
            <a:r>
              <a:rPr lang="ko-KR" altLang="en-US" dirty="0"/>
              <a:t>을 최대화하는 분류 기준 경계인 결정 경계</a:t>
            </a:r>
            <a:r>
              <a:rPr lang="en-US" altLang="ko-KR" dirty="0"/>
              <a:t>(decision boundary)</a:t>
            </a:r>
            <a:r>
              <a:rPr lang="ko-KR" altLang="en-US" dirty="0"/>
              <a:t>를 찾는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이진 </a:t>
            </a:r>
            <a:r>
              <a:rPr lang="ko-KR" altLang="en-US" dirty="0"/>
              <a:t>분류에 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딥러닝과</a:t>
            </a:r>
            <a:r>
              <a:rPr lang="ko-KR" altLang="en-US" dirty="0" smtClean="0"/>
              <a:t> </a:t>
            </a:r>
            <a:r>
              <a:rPr lang="ko-KR" altLang="en-US" dirty="0"/>
              <a:t>함께 인식률을 매우 좋아 최근까지도 가장 많이 사용되는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99" y="2902993"/>
            <a:ext cx="7069843" cy="30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알고리즘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직관적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직선 </a:t>
            </a:r>
            <a:r>
              <a:rPr lang="en-US" altLang="ko-KR" dirty="0"/>
              <a:t>B1</a:t>
            </a:r>
            <a:r>
              <a:rPr lang="ko-KR" altLang="en-US" dirty="0"/>
              <a:t>은 점선 </a:t>
            </a:r>
            <a:r>
              <a:rPr lang="en-US" altLang="ko-KR" dirty="0"/>
              <a:t>B2</a:t>
            </a:r>
            <a:r>
              <a:rPr lang="ko-KR" altLang="en-US" dirty="0"/>
              <a:t>보다 마진이 큰 결정 경계가 되어 녹색 네모와 빈 원을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분류되지 </a:t>
            </a:r>
            <a:r>
              <a:rPr lang="ko-KR" altLang="en-US" dirty="0"/>
              <a:t>않은 새로운 점이 </a:t>
            </a:r>
            <a:r>
              <a:rPr lang="ko-KR" altLang="en-US" dirty="0" smtClean="0"/>
              <a:t>나타나면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경계의 </a:t>
            </a:r>
            <a:r>
              <a:rPr lang="ko-KR" altLang="en-US" dirty="0"/>
              <a:t>어느 쪽에 속하는지 확인해서 분류 과제를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/>
              <a:t>서포트</a:t>
            </a:r>
            <a:r>
              <a:rPr lang="ko-KR" altLang="en-US" dirty="0"/>
              <a:t> 벡터</a:t>
            </a:r>
            <a:r>
              <a:rPr lang="en-US" altLang="ko-KR" dirty="0"/>
              <a:t>(support vectors)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결정 </a:t>
            </a:r>
            <a:r>
              <a:rPr lang="ko-KR" altLang="en-US" dirty="0"/>
              <a:t>경계에 가장 가까운 각 클래스의 </a:t>
            </a:r>
            <a:r>
              <a:rPr lang="ko-KR" altLang="en-US" dirty="0" smtClean="0"/>
              <a:t>점들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서포트</a:t>
            </a:r>
            <a:r>
              <a:rPr lang="ko-KR" altLang="en-US" dirty="0" smtClean="0"/>
              <a:t> </a:t>
            </a:r>
            <a:r>
              <a:rPr lang="ko-KR" altLang="en-US" dirty="0"/>
              <a:t>벡터</a:t>
            </a:r>
            <a:r>
              <a:rPr lang="en-US" altLang="ko-KR" dirty="0"/>
              <a:t>(support vectors)</a:t>
            </a:r>
            <a:r>
              <a:rPr lang="ko-KR" altLang="en-US" dirty="0"/>
              <a:t>를 사용해서 결정 경계</a:t>
            </a:r>
            <a:r>
              <a:rPr lang="en-US" altLang="ko-KR" dirty="0"/>
              <a:t>(Decision Boundary)</a:t>
            </a:r>
            <a:r>
              <a:rPr lang="ko-KR" altLang="en-US" dirty="0"/>
              <a:t>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분류되지 </a:t>
            </a:r>
            <a:r>
              <a:rPr lang="ko-KR" altLang="en-US" dirty="0"/>
              <a:t>않은 점을 해당 결정 경계와 비교해서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74" y="3796979"/>
            <a:ext cx="6457274" cy="28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</a:t>
            </a:r>
            <a:r>
              <a:rPr lang="ko-KR" altLang="en-US" dirty="0" smtClean="0"/>
              <a:t>을 </a:t>
            </a:r>
            <a:r>
              <a:rPr lang="ko-KR" altLang="en-US" dirty="0"/>
              <a:t>사용한 붓꽃 분류 전 소스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23924" y="1071801"/>
            <a:ext cx="7596003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SVM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을 적용한 붓꽃 분류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sklearn.svm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SVC</a:t>
            </a:r>
          </a:p>
          <a:p>
            <a:r>
              <a:rPr lang="en-US" altLang="ko-KR" sz="1000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sklearn.metrics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datasets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1.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준비와 전처리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iris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datasets.load_iris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데이터프레임 생성과 열 지정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(iris[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'data'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], columns=iris[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feature_names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df.columns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sepal_length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sepal_width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petal_length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petal_width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 = iris[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중복 데이터 제거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df.drop_duplicates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2.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학습 데이터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 준비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'sepal_length'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petal_width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[:,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'Target'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X_data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y_data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test_size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shuffle=</a:t>
            </a:r>
            <a:r>
              <a:rPr lang="en-US" altLang="ko-KR" sz="10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모델 학습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svc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SVC(kernel=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rbf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svc.fit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4.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예측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y_svc_pred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svc.predict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예측값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y_svc_pred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000" dirty="0">
                <a:solidFill>
                  <a:srgbClr val="A31515"/>
                </a:solidFill>
                <a:latin typeface="Courier New" panose="02070309020205020404" pitchFamily="49" charset="0"/>
              </a:rPr>
              <a:t>정답 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: "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].values)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5.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성능 평가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svc_acc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y_svc_pred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Courier New" panose="02070309020205020404" pitchFamily="49" charset="0"/>
              </a:rPr>
              <a:t>"Accuracy: %.4f"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svc_acc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3933" y="4742524"/>
            <a:ext cx="2938509" cy="58195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1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374" y="1904730"/>
            <a:ext cx="57470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회귀와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(regression 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classification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76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regresson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분류</a:t>
            </a:r>
            <a:r>
              <a:rPr lang="en-US" altLang="ko-KR" dirty="0" smtClean="0"/>
              <a:t>(classification)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캘리포니아의 </a:t>
            </a:r>
            <a:r>
              <a:rPr lang="ko-KR" altLang="en-US" dirty="0"/>
              <a:t>주택 가격이 얼마인가요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이 광고를 클릭할 확률이 얼마인가요</a:t>
            </a:r>
            <a:r>
              <a:rPr lang="en-US" altLang="ko-KR" dirty="0"/>
              <a:t>?</a:t>
            </a:r>
          </a:p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주어진 </a:t>
            </a:r>
            <a:r>
              <a:rPr lang="ko-KR" altLang="en-US" dirty="0"/>
              <a:t>이메일 </a:t>
            </a:r>
            <a:r>
              <a:rPr lang="ko-KR" altLang="en-US" dirty="0" smtClean="0"/>
              <a:t>메시지가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스팸인가요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스팸이 </a:t>
            </a:r>
            <a:r>
              <a:rPr lang="ko-KR" altLang="en-US" dirty="0"/>
              <a:t>아닌가요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이미지가 강아지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고양이 </a:t>
            </a:r>
            <a:r>
              <a:rPr lang="ko-KR" altLang="en-US" dirty="0"/>
              <a:t>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햄스터의 </a:t>
            </a:r>
            <a:r>
              <a:rPr lang="ko-KR" altLang="en-US" dirty="0"/>
              <a:t>이미지인가요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5" y="2507312"/>
            <a:ext cx="5190322" cy="3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회귀의 어원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분석</a:t>
            </a:r>
            <a:r>
              <a:rPr lang="en-US" altLang="ko-KR" dirty="0" smtClean="0"/>
              <a:t>(regression analysis)</a:t>
            </a:r>
          </a:p>
          <a:p>
            <a:pPr lvl="1"/>
            <a:r>
              <a:rPr lang="ko-KR" altLang="en-US" dirty="0"/>
              <a:t>관찰된 </a:t>
            </a:r>
            <a:r>
              <a:rPr lang="ko-KR" altLang="en-US" dirty="0" err="1"/>
              <a:t>연속형</a:t>
            </a:r>
            <a:r>
              <a:rPr lang="ko-KR" altLang="en-US" dirty="0"/>
              <a:t> 변수들에 대해 두 변수 사이의 모형을 </a:t>
            </a:r>
            <a:r>
              <a:rPr lang="ko-KR" altLang="en-US" dirty="0" smtClean="0"/>
              <a:t>구한 뒤 </a:t>
            </a:r>
            <a:r>
              <a:rPr lang="ko-KR" altLang="en-US" dirty="0"/>
              <a:t>적합도를 측정해 내는 분석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r>
              <a:rPr lang="ko-KR" altLang="en-US" dirty="0" smtClean="0"/>
              <a:t>회귀분석은 </a:t>
            </a:r>
            <a:r>
              <a:rPr lang="ko-KR" altLang="en-US" dirty="0"/>
              <a:t>시간에 따라 변화하는 데이터나 어떤 영향</a:t>
            </a:r>
            <a:r>
              <a:rPr lang="en-US" altLang="ko-KR" dirty="0"/>
              <a:t>, </a:t>
            </a:r>
            <a:r>
              <a:rPr lang="ko-KR" altLang="en-US" dirty="0"/>
              <a:t>가설적 실험</a:t>
            </a:r>
            <a:r>
              <a:rPr lang="en-US" altLang="ko-KR" dirty="0"/>
              <a:t>, </a:t>
            </a:r>
            <a:r>
              <a:rPr lang="ko-KR" altLang="en-US" dirty="0"/>
              <a:t>인과 관계의 </a:t>
            </a:r>
            <a:r>
              <a:rPr lang="ko-KR" altLang="en-US" dirty="0" smtClean="0"/>
              <a:t>모델링 등의 </a:t>
            </a:r>
            <a:r>
              <a:rPr lang="ko-KR" altLang="en-US" dirty="0"/>
              <a:t>통계적 예측에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회귀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: regress </a:t>
            </a:r>
            <a:r>
              <a:rPr lang="ko-KR" altLang="en-US" dirty="0" err="1"/>
              <a:t>리그레스</a:t>
            </a:r>
            <a:r>
              <a:rPr lang="en-US" altLang="ko-KR" dirty="0"/>
              <a:t>[*])</a:t>
            </a:r>
            <a:r>
              <a:rPr lang="ko-KR" altLang="en-US" dirty="0"/>
              <a:t>의 원래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옛날 </a:t>
            </a:r>
            <a:r>
              <a:rPr lang="ko-KR" altLang="en-US" dirty="0"/>
              <a:t>상태로 돌아가는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/>
              <a:t>유전학자 프랜시스 </a:t>
            </a:r>
            <a:r>
              <a:rPr lang="ko-KR" altLang="en-US" dirty="0" err="1"/>
              <a:t>골턴은</a:t>
            </a:r>
            <a:r>
              <a:rPr lang="ko-KR" altLang="en-US" dirty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평균으로의 회귀</a:t>
            </a:r>
            <a:r>
              <a:rPr lang="en-US" altLang="ko-KR" dirty="0" smtClean="0"/>
              <a:t>(regression to the mean)”</a:t>
            </a:r>
          </a:p>
          <a:p>
            <a:pPr lvl="2"/>
            <a:r>
              <a:rPr lang="ko-KR" altLang="en-US" dirty="0" smtClean="0"/>
              <a:t>부모의 </a:t>
            </a:r>
            <a:r>
              <a:rPr lang="ko-KR" altLang="en-US" dirty="0"/>
              <a:t>키와 아이들의 키 사이의 연관 관계를 연구하면서 부모와 자녀의 </a:t>
            </a:r>
            <a:r>
              <a:rPr lang="ko-KR" altLang="en-US" dirty="0" smtClean="0"/>
              <a:t>키 사이에는 </a:t>
            </a:r>
            <a:r>
              <a:rPr lang="ko-KR" altLang="en-US" dirty="0"/>
              <a:t>선형적인 관계가 있고 키가 커지거나 작아지는 것보다는 전체 키 평균으로 돌아가려는 경향이 있다는 가설을 세웠으며 이를 분석하는 방법을 </a:t>
            </a:r>
            <a:r>
              <a:rPr lang="en-US" altLang="ko-KR" dirty="0"/>
              <a:t>"</a:t>
            </a:r>
            <a:r>
              <a:rPr lang="ko-KR" altLang="en-US" dirty="0"/>
              <a:t>회귀분석</a:t>
            </a:r>
            <a:r>
              <a:rPr lang="en-US" altLang="ko-KR" dirty="0"/>
              <a:t>"</a:t>
            </a:r>
            <a:r>
              <a:rPr lang="ko-KR" altLang="en-US" dirty="0"/>
              <a:t>이라고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</a:t>
            </a:r>
            <a:r>
              <a:rPr lang="ko-KR" altLang="en-US" dirty="0"/>
              <a:t>경험적 연구 이후</a:t>
            </a:r>
            <a:r>
              <a:rPr lang="en-US" altLang="ko-KR" dirty="0"/>
              <a:t>, </a:t>
            </a:r>
            <a:r>
              <a:rPr lang="ko-KR" altLang="en-US" dirty="0"/>
              <a:t>칼 </a:t>
            </a:r>
            <a:r>
              <a:rPr lang="ko-KR" altLang="en-US" dirty="0" err="1"/>
              <a:t>피어슨은</a:t>
            </a:r>
            <a:r>
              <a:rPr lang="ko-KR" altLang="en-US" dirty="0"/>
              <a:t> 아버지와 아들의 키를 조사한 결과를 바탕으로 함수 관계를 도출하여 회귀분석 이론을 수학적으로 </a:t>
            </a:r>
            <a:r>
              <a:rPr lang="ko-KR" altLang="en-US" dirty="0" smtClean="0"/>
              <a:t>정립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8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참고도서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입문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www.infopub.co.kr/index.asp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자료실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749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http://bimage.interpark.com/goods_image/1/6/8/9/344221689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61" y="2077402"/>
            <a:ext cx="3060347" cy="38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08" y="2657498"/>
            <a:ext cx="6904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머신러닝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절차와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34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 절차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www.altudo.co/-/media/altudo/images/resources/blogs/5-steps-to-define-ml-flow-to-deliver-custom-user-experience/2.ashx?la=en&amp;hash=0A8E8BEC05A4C64C37908FB8775728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8" y="1663820"/>
            <a:ext cx="8228113" cy="41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36964</TotalTime>
  <Words>807</Words>
  <Application>Microsoft Office PowerPoint</Application>
  <PresentationFormat>화면 슬라이드 쇼(4:3)</PresentationFormat>
  <Paragraphs>268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머신러닝</vt:lpstr>
      <vt:lpstr>PowerPoint 프레젠테이션</vt:lpstr>
      <vt:lpstr>회귀(regresson)와 분류(classification)</vt:lpstr>
      <vt:lpstr>회귀의 어원</vt:lpstr>
      <vt:lpstr>참고도서: 파이썬 머신러닝 딥러닝 입문</vt:lpstr>
      <vt:lpstr>PowerPoint 프레젠테이션</vt:lpstr>
      <vt:lpstr>머신 러닝 절차</vt:lpstr>
      <vt:lpstr>PowerPoint 프레젠테이션</vt:lpstr>
      <vt:lpstr>판다스</vt:lpstr>
      <vt:lpstr>판다스 홈페이지 </vt:lpstr>
      <vt:lpstr>DataFrame 개요</vt:lpstr>
      <vt:lpstr>DataFrame 이해</vt:lpstr>
      <vt:lpstr>판다스 실습 파일</vt:lpstr>
      <vt:lpstr>선형 회귀 문제</vt:lpstr>
      <vt:lpstr>선형 회귀 구현</vt:lpstr>
      <vt:lpstr>선형회귀 모델 구현</vt:lpstr>
      <vt:lpstr>선형회귀 모델 예측</vt:lpstr>
      <vt:lpstr>PowerPoint 프레젠테이션</vt:lpstr>
      <vt:lpstr>붓꽃 분류 개요 </vt:lpstr>
      <vt:lpstr>레이블과 특징 수</vt:lpstr>
      <vt:lpstr>datasets.load_iris()</vt:lpstr>
      <vt:lpstr>키 DESCR</vt:lpstr>
      <vt:lpstr>붓꽃 분류 문제</vt:lpstr>
      <vt:lpstr>3차원 공간에서의 분류</vt:lpstr>
      <vt:lpstr>KNN 알고리즘</vt:lpstr>
      <vt:lpstr>IRIS 구현</vt:lpstr>
      <vt:lpstr>Seaborn KDE(Kernel Density Estimator)</vt:lpstr>
      <vt:lpstr>자기주도학습</vt:lpstr>
      <vt:lpstr>학습 데이터와 테스트 데이터 분리</vt:lpstr>
      <vt:lpstr>Knn 구현 </vt:lpstr>
      <vt:lpstr>KNN을 사용한 붓꽃 분류 전 소스</vt:lpstr>
      <vt:lpstr>SVM</vt:lpstr>
      <vt:lpstr>SVM 알고리즘 이해</vt:lpstr>
      <vt:lpstr>SVM을 사용한 붓꽃 분류 전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732</cp:revision>
  <dcterms:created xsi:type="dcterms:W3CDTF">2013-05-23T04:26:30Z</dcterms:created>
  <dcterms:modified xsi:type="dcterms:W3CDTF">2021-09-02T09:09:51Z</dcterms:modified>
</cp:coreProperties>
</file>